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75" r:id="rId3"/>
    <p:sldId id="257" r:id="rId4"/>
    <p:sldId id="258" r:id="rId5"/>
    <p:sldId id="260" r:id="rId6"/>
    <p:sldId id="259" r:id="rId7"/>
    <p:sldId id="261" r:id="rId8"/>
    <p:sldId id="263" r:id="rId9"/>
    <p:sldId id="276" r:id="rId10"/>
    <p:sldId id="264" r:id="rId11"/>
    <p:sldId id="268" r:id="rId12"/>
    <p:sldId id="266" r:id="rId13"/>
    <p:sldId id="267" r:id="rId14"/>
    <p:sldId id="277" r:id="rId15"/>
    <p:sldId id="279" r:id="rId16"/>
    <p:sldId id="269" r:id="rId17"/>
    <p:sldId id="270" r:id="rId18"/>
    <p:sldId id="272" r:id="rId19"/>
    <p:sldId id="271" r:id="rId20"/>
    <p:sldId id="273" r:id="rId21"/>
    <p:sldId id="278" r:id="rId22"/>
    <p:sldId id="281" r:id="rId23"/>
    <p:sldId id="282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E8E09DD-2856-0C4B-AE06-80FE9C0E5725}">
          <p14:sldIdLst>
            <p14:sldId id="256"/>
            <p14:sldId id="275"/>
            <p14:sldId id="257"/>
            <p14:sldId id="258"/>
            <p14:sldId id="260"/>
            <p14:sldId id="259"/>
            <p14:sldId id="261"/>
            <p14:sldId id="263"/>
          </p14:sldIdLst>
        </p14:section>
        <p14:section name="color" id="{C955ACEF-AD9F-6147-B45D-8C4F4A126C48}">
          <p14:sldIdLst>
            <p14:sldId id="276"/>
            <p14:sldId id="264"/>
            <p14:sldId id="268"/>
            <p14:sldId id="266"/>
            <p14:sldId id="267"/>
          </p14:sldIdLst>
        </p14:section>
        <p14:section name="layout" id="{9437DF4A-2404-3A46-B38C-8699B375C57D}">
          <p14:sldIdLst>
            <p14:sldId id="277"/>
            <p14:sldId id="279"/>
            <p14:sldId id="269"/>
            <p14:sldId id="270"/>
          </p14:sldIdLst>
        </p14:section>
        <p14:section name="type" id="{29AE19DC-39A9-2C4B-B081-BB96D547AE50}">
          <p14:sldIdLst>
            <p14:sldId id="272"/>
            <p14:sldId id="271"/>
            <p14:sldId id="273"/>
          </p14:sldIdLst>
        </p14:section>
        <p14:section name="wrap up" id="{128A9AEC-0408-0947-ACE0-CF7F926C5726}">
          <p14:sldIdLst>
            <p14:sldId id="278"/>
            <p14:sldId id="281"/>
            <p14:sldId id="282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4B"/>
    <a:srgbClr val="FF4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0" autoAdjust="0"/>
    <p:restoredTop sz="86377" autoAdjust="0"/>
  </p:normalViewPr>
  <p:slideViewPr>
    <p:cSldViewPr snapToGrid="0" snapToObjects="1">
      <p:cViewPr varScale="1">
        <p:scale>
          <a:sx n="99" d="100"/>
          <a:sy n="99" d="100"/>
        </p:scale>
        <p:origin x="-256" y="1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11/2/11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2537"/>
            <a:ext cx="8913813" cy="2321311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Branding and User Experience</a:t>
            </a:r>
            <a:endParaRPr lang="en-US" sz="5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35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7218"/>
          </a:xfrm>
        </p:spPr>
        <p:txBody>
          <a:bodyPr lIns="274320">
            <a:normAutofit fontScale="90000"/>
          </a:bodyPr>
          <a:lstStyle/>
          <a:p>
            <a:pPr algn="ctr">
              <a:spcAft>
                <a:spcPts val="1800"/>
              </a:spcAft>
            </a:pPr>
            <a:r>
              <a:rPr lang="en-US" dirty="0" smtClean="0"/>
              <a:t>Reinforce brand colors in your color scheme!</a:t>
            </a:r>
            <a:endParaRPr lang="en-US" dirty="0"/>
          </a:p>
        </p:txBody>
      </p:sp>
      <p:pic>
        <p:nvPicPr>
          <p:cNvPr id="6" name="Picture 5" descr="Screen shot 2011-04-06 at 10.54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146"/>
            <a:ext cx="8439717" cy="551985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2868957">
            <a:off x="2687252" y="1826096"/>
            <a:ext cx="69349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9225585">
            <a:off x="2889927" y="3071583"/>
            <a:ext cx="69349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353528">
            <a:off x="3569780" y="5398269"/>
            <a:ext cx="69349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4537506">
            <a:off x="5366290" y="1498672"/>
            <a:ext cx="693498" cy="547484"/>
          </a:xfrm>
          <a:prstGeom prst="rightArrow">
            <a:avLst/>
          </a:prstGeom>
          <a:solidFill>
            <a:srgbClr val="99FF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197089">
            <a:off x="6160063" y="3663211"/>
            <a:ext cx="693498" cy="547484"/>
          </a:xfrm>
          <a:prstGeom prst="rightArrow">
            <a:avLst/>
          </a:prstGeom>
          <a:solidFill>
            <a:srgbClr val="99FF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M11_Ex_Branding_MarthaStew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419"/>
            <a:ext cx="9144000" cy="71021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019"/>
            <a:ext cx="9144000" cy="914400"/>
          </a:xfrm>
        </p:spPr>
        <p:txBody>
          <a:bodyPr lIns="274320">
            <a:normAutofit/>
          </a:bodyPr>
          <a:lstStyle/>
          <a:p>
            <a:pPr algn="ctr"/>
            <a:r>
              <a:rPr lang="en-US" dirty="0" smtClean="0"/>
              <a:t>What do you think is </a:t>
            </a:r>
            <a:r>
              <a:rPr lang="en-US" i="1" dirty="0" smtClean="0"/>
              <a:t>this</a:t>
            </a:r>
            <a:r>
              <a:rPr lang="en-US" dirty="0" smtClean="0"/>
              <a:t> brand’s color?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4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3-M11_Ex_Branding_Safeway_Palette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6"/>
          <a:stretch/>
        </p:blipFill>
        <p:spPr>
          <a:xfrm>
            <a:off x="355252" y="3446179"/>
            <a:ext cx="5715000" cy="3238500"/>
          </a:xfrm>
          <a:prstGeom prst="rect">
            <a:avLst/>
          </a:prstGeom>
        </p:spPr>
      </p:pic>
      <p:pic>
        <p:nvPicPr>
          <p:cNvPr id="3" name="Picture 2" descr="02-M11_Ex_Branding_Safeway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2" y="1601818"/>
            <a:ext cx="6083300" cy="142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36084"/>
          </a:xfrm>
        </p:spPr>
        <p:txBody>
          <a:bodyPr lIns="274320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3200" dirty="0" smtClean="0"/>
              <a:t>You may need to adapt the </a:t>
            </a:r>
            <a:br>
              <a:rPr lang="en-US" sz="3200" dirty="0" smtClean="0"/>
            </a:br>
            <a:r>
              <a:rPr lang="en-US" sz="3200" dirty="0" smtClean="0"/>
              <a:t>logo’s color palette…</a:t>
            </a:r>
            <a:endParaRPr lang="en-US" sz="3200" dirty="0"/>
          </a:p>
        </p:txBody>
      </p:sp>
      <p:sp>
        <p:nvSpPr>
          <p:cNvPr id="8" name="Right Arrow 7"/>
          <p:cNvSpPr/>
          <p:nvPr/>
        </p:nvSpPr>
        <p:spPr>
          <a:xfrm rot="12231171">
            <a:off x="4932391" y="2345289"/>
            <a:ext cx="1820064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9086865">
            <a:off x="5170114" y="3703068"/>
            <a:ext cx="1800277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91756" y="2705964"/>
            <a:ext cx="203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417E"/>
                </a:solidFill>
              </a:rPr>
              <a:t>Darker red than logo for normal site use. Also gradients used.</a:t>
            </a:r>
          </a:p>
        </p:txBody>
      </p:sp>
      <p:sp>
        <p:nvSpPr>
          <p:cNvPr id="12" name="Right Arrow 11"/>
          <p:cNvSpPr/>
          <p:nvPr/>
        </p:nvSpPr>
        <p:spPr>
          <a:xfrm rot="7359637">
            <a:off x="5538411" y="4538089"/>
            <a:ext cx="1800277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7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-M11_Ex_Branding_Safeway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8766"/>
            <a:ext cx="8913813" cy="3002174"/>
          </a:xfrm>
        </p:spPr>
        <p:txBody>
          <a:bodyPr>
            <a:normAutofit/>
          </a:bodyPr>
          <a:lstStyle/>
          <a:p>
            <a:r>
              <a:rPr lang="en-US" sz="5400" dirty="0"/>
              <a:t>L</a:t>
            </a:r>
            <a:r>
              <a:rPr lang="en-US" sz="5400" dirty="0" smtClean="0"/>
              <a:t>ayout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7147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3816"/>
          </a:xfrm>
        </p:spPr>
        <p:txBody>
          <a:bodyPr lIns="274320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3200" dirty="0" smtClean="0"/>
              <a:t>Similar headers maintain brand</a:t>
            </a:r>
            <a:endParaRPr lang="en-US" sz="3200" dirty="0"/>
          </a:p>
        </p:txBody>
      </p:sp>
      <p:pic>
        <p:nvPicPr>
          <p:cNvPr id="6" name="Picture 5" descr="Screen shot 2011-04-07 at 12.19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6633"/>
            <a:ext cx="10871427" cy="6657626"/>
          </a:xfrm>
          <a:prstGeom prst="rect">
            <a:avLst/>
          </a:prstGeom>
        </p:spPr>
      </p:pic>
      <p:pic>
        <p:nvPicPr>
          <p:cNvPr id="7" name="Picture 6" descr="Screen shot 2011-04-07 at 12.1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10" y="2861650"/>
            <a:ext cx="9144000" cy="5825539"/>
          </a:xfrm>
          <a:prstGeom prst="rect">
            <a:avLst/>
          </a:prstGeom>
        </p:spPr>
      </p:pic>
      <p:pic>
        <p:nvPicPr>
          <p:cNvPr id="8" name="Picture 7" descr="Screen shot 2011-04-07 at 12.19.2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01" y="4711454"/>
            <a:ext cx="10344170" cy="65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1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3816"/>
          </a:xfrm>
        </p:spPr>
        <p:txBody>
          <a:bodyPr lIns="274320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3200" dirty="0" smtClean="0"/>
              <a:t>Same layout but different color harmonies</a:t>
            </a:r>
            <a:endParaRPr lang="en-US" sz="3200" dirty="0"/>
          </a:p>
        </p:txBody>
      </p:sp>
      <p:pic>
        <p:nvPicPr>
          <p:cNvPr id="6" name="Picture 5" descr="04-M11_Ex_Branding_Epicurious_Bl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2" y="3315391"/>
            <a:ext cx="8273007" cy="627692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05-M11_Ex_Branding_Epicurious_Gre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68" y="4393846"/>
            <a:ext cx="8273007" cy="629110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06-M11_Ex_Branding_Epicurious_R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t="2495" r="3553" b="77628"/>
          <a:stretch/>
        </p:blipFill>
        <p:spPr>
          <a:xfrm>
            <a:off x="233040" y="1131226"/>
            <a:ext cx="12830245" cy="202288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153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3816"/>
          </a:xfrm>
        </p:spPr>
        <p:txBody>
          <a:bodyPr lIns="274320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3200" dirty="0" smtClean="0"/>
              <a:t>Be sure each set of colors is still legible!</a:t>
            </a:r>
            <a:endParaRPr lang="en-US" sz="3200" dirty="0"/>
          </a:p>
        </p:txBody>
      </p:sp>
      <p:pic>
        <p:nvPicPr>
          <p:cNvPr id="3" name="Picture 2" descr="08-M11_Ex_Branding_Xerox_Fush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439" y="1508421"/>
            <a:ext cx="4051300" cy="549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8643" y="1549903"/>
            <a:ext cx="2085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17E"/>
                </a:solidFill>
              </a:rPr>
              <a:t>Background </a:t>
            </a:r>
            <a:r>
              <a:rPr lang="en-US" sz="2000" dirty="0" err="1" smtClean="0">
                <a:solidFill>
                  <a:srgbClr val="FF417E"/>
                </a:solidFill>
              </a:rPr>
              <a:t>vs</a:t>
            </a:r>
            <a:r>
              <a:rPr lang="en-US" sz="2000" dirty="0" smtClean="0">
                <a:solidFill>
                  <a:srgbClr val="FF417E"/>
                </a:solidFill>
              </a:rPr>
              <a:t> text colors are too similar!</a:t>
            </a:r>
          </a:p>
        </p:txBody>
      </p:sp>
      <p:sp>
        <p:nvSpPr>
          <p:cNvPr id="9" name="Right Arrow 8"/>
          <p:cNvSpPr/>
          <p:nvPr/>
        </p:nvSpPr>
        <p:spPr>
          <a:xfrm rot="7794549">
            <a:off x="2535041" y="2926934"/>
            <a:ext cx="1058931" cy="547484"/>
          </a:xfrm>
          <a:prstGeom prst="rightArrow">
            <a:avLst/>
          </a:prstGeom>
          <a:solidFill>
            <a:srgbClr val="99FF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09-M11_Ex_Branding_Xerox_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35" y="1516908"/>
            <a:ext cx="3746500" cy="558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458820">
            <a:off x="4738269" y="2877175"/>
            <a:ext cx="99219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8766"/>
            <a:ext cx="8913813" cy="300217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Typography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46775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1-04-06 at 11.5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62" y="873816"/>
            <a:ext cx="7431139" cy="3181897"/>
          </a:xfrm>
          <a:prstGeom prst="rect">
            <a:avLst/>
          </a:prstGeom>
        </p:spPr>
      </p:pic>
      <p:pic>
        <p:nvPicPr>
          <p:cNvPr id="6" name="Picture 5" descr="Screen shot 2011-04-06 at 11.44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92" y="1374802"/>
            <a:ext cx="2489200" cy="5016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3816"/>
          </a:xfrm>
        </p:spPr>
        <p:txBody>
          <a:bodyPr lIns="274320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3200" dirty="0" smtClean="0"/>
              <a:t>Use an interesting (but legible!) typeface</a:t>
            </a:r>
            <a:endParaRPr lang="en-US" sz="3200" dirty="0"/>
          </a:p>
        </p:txBody>
      </p:sp>
      <p:pic>
        <p:nvPicPr>
          <p:cNvPr id="7" name="Picture 6" descr="wi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7" y="4426308"/>
            <a:ext cx="24176367" cy="1760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ight Arrow 9"/>
          <p:cNvSpPr/>
          <p:nvPr/>
        </p:nvSpPr>
        <p:spPr>
          <a:xfrm rot="12443989">
            <a:off x="5498991" y="2096260"/>
            <a:ext cx="109842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554102">
            <a:off x="2073221" y="3056593"/>
            <a:ext cx="1176702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453728">
            <a:off x="4213230" y="3933434"/>
            <a:ext cx="109842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6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Branding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brand a website?</a:t>
            </a:r>
          </a:p>
          <a:p>
            <a:r>
              <a:rPr lang="en-US" dirty="0" smtClean="0"/>
              <a:t>Color</a:t>
            </a:r>
          </a:p>
          <a:p>
            <a:r>
              <a:rPr lang="en-US" dirty="0" smtClean="0"/>
              <a:t>Layout</a:t>
            </a:r>
          </a:p>
          <a:p>
            <a:r>
              <a:rPr lang="en-US" dirty="0" smtClean="0"/>
              <a:t>Typography</a:t>
            </a:r>
          </a:p>
        </p:txBody>
      </p:sp>
    </p:spTree>
    <p:extLst>
      <p:ext uri="{BB962C8B-B14F-4D97-AF65-F5344CB8AC3E}">
        <p14:creationId xmlns:p14="http://schemas.microsoft.com/office/powerpoint/2010/main" val="181525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3816"/>
          </a:xfrm>
        </p:spPr>
        <p:txBody>
          <a:bodyPr lIns="274320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sz="3200" dirty="0" smtClean="0"/>
              <a:t>Try mixing serif/sans-serif</a:t>
            </a:r>
            <a:endParaRPr lang="en-US" sz="3200" dirty="0"/>
          </a:p>
        </p:txBody>
      </p:sp>
      <p:pic>
        <p:nvPicPr>
          <p:cNvPr id="4" name="Picture 3" descr="Screen shot 2011-04-06 at 11.5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357"/>
            <a:ext cx="11114886" cy="43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8766"/>
            <a:ext cx="8913813" cy="300217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Wrapping up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44999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brand a website? – Support, reinforce brand</a:t>
            </a:r>
          </a:p>
          <a:p>
            <a:r>
              <a:rPr lang="en-US" dirty="0"/>
              <a:t>Color – </a:t>
            </a:r>
            <a:r>
              <a:rPr lang="en-US" dirty="0" smtClean="0"/>
              <a:t>Create a palette complementing the logo</a:t>
            </a:r>
          </a:p>
          <a:p>
            <a:r>
              <a:rPr lang="en-US" dirty="0" smtClean="0"/>
              <a:t>Layout – Sections are simlar but different</a:t>
            </a:r>
          </a:p>
          <a:p>
            <a:r>
              <a:rPr lang="en-US" dirty="0"/>
              <a:t>Typography </a:t>
            </a:r>
            <a:r>
              <a:rPr lang="en-US" dirty="0" smtClean="0"/>
              <a:t>– Use legible, interesting typfaces</a:t>
            </a:r>
          </a:p>
        </p:txBody>
      </p:sp>
    </p:spTree>
    <p:extLst>
      <p:ext uri="{BB962C8B-B14F-4D97-AF65-F5344CB8AC3E}">
        <p14:creationId xmlns:p14="http://schemas.microsoft.com/office/powerpoint/2010/main" val="232314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8766"/>
            <a:ext cx="8913813" cy="300217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Does your site’s branding send the right message?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68224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144000" cy="679866"/>
          </a:xfrm>
          <a:prstGeom prst="rect">
            <a:avLst/>
          </a:prstGeom>
          <a:solidFill>
            <a:schemeClr val="tx2"/>
          </a:solidFill>
        </p:spPr>
        <p:txBody>
          <a:bodyPr lIns="27432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2800" dirty="0" smtClean="0"/>
              <a:t>Yale University School of Art</a:t>
            </a:r>
            <a:endParaRPr lang="en-US" sz="2800" dirty="0"/>
          </a:p>
        </p:txBody>
      </p:sp>
      <p:pic>
        <p:nvPicPr>
          <p:cNvPr id="6" name="Picture 5" descr="Screen shot 2011-04-07 at 12.30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070"/>
            <a:ext cx="12367332" cy="77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3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8766"/>
            <a:ext cx="8913813" cy="300217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Why brand a website?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3964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4227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dirty="0" smtClean="0"/>
              <a:t>Branding helps </a:t>
            </a:r>
            <a:r>
              <a:rPr lang="en-US" dirty="0"/>
              <a:t>users recognize which </a:t>
            </a:r>
            <a:r>
              <a:rPr lang="en-US" dirty="0" smtClean="0"/>
              <a:t>pages belong </a:t>
            </a:r>
            <a:r>
              <a:rPr lang="en-US" dirty="0"/>
              <a:t>to the </a:t>
            </a:r>
            <a:r>
              <a:rPr lang="en-US" dirty="0" smtClean="0"/>
              <a:t>brand</a:t>
            </a:r>
            <a:endParaRPr lang="en-US" dirty="0"/>
          </a:p>
        </p:txBody>
      </p:sp>
      <p:pic>
        <p:nvPicPr>
          <p:cNvPr id="7" name="Picture 6" descr="marth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" y="1756021"/>
            <a:ext cx="4026342" cy="4728924"/>
          </a:xfrm>
          <a:prstGeom prst="rect">
            <a:avLst/>
          </a:prstGeom>
          <a:ln>
            <a:solidFill>
              <a:srgbClr val="4040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rachae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999" b="-4434"/>
          <a:stretch/>
        </p:blipFill>
        <p:spPr>
          <a:xfrm>
            <a:off x="4820488" y="1756021"/>
            <a:ext cx="4205863" cy="493858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229684" y="3277325"/>
            <a:ext cx="590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417E"/>
                </a:solidFill>
              </a:rPr>
              <a:t>≠</a:t>
            </a:r>
            <a:endParaRPr lang="en-US" sz="4000" b="1" dirty="0">
              <a:solidFill>
                <a:srgbClr val="FF41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4-06 at 9.35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041"/>
            <a:ext cx="6661013" cy="4774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Screen shot 2011-04-06 at 9.35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18" y="3018533"/>
            <a:ext cx="7118714" cy="42990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861857"/>
          </a:xfrm>
          <a:prstGeom prst="rect">
            <a:avLst/>
          </a:prstGeom>
          <a:solidFill>
            <a:schemeClr val="tx2"/>
          </a:solidFill>
        </p:spPr>
        <p:txBody>
          <a:bodyPr lIns="27432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dirty="0" smtClean="0"/>
              <a:t>Different brands = different perceptions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4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42270"/>
          </a:xfrm>
        </p:spPr>
        <p:txBody>
          <a:bodyPr lIns="457200">
            <a:normAutofit/>
          </a:bodyPr>
          <a:lstStyle/>
          <a:p>
            <a:pPr algn="ctr"/>
            <a:r>
              <a:rPr lang="en-US" dirty="0" smtClean="0"/>
              <a:t>Branding imbues the </a:t>
            </a:r>
            <a:br>
              <a:rPr lang="en-US" dirty="0" smtClean="0"/>
            </a:br>
            <a:r>
              <a:rPr lang="en-US" dirty="0" smtClean="0"/>
              <a:t>brand's </a:t>
            </a:r>
            <a:r>
              <a:rPr lang="en-US" dirty="0"/>
              <a:t>values onto the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3" name="Picture 2" descr="10-M11_Ex_Branding_Woo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61"/>
          <a:stretch/>
        </p:blipFill>
        <p:spPr>
          <a:xfrm>
            <a:off x="384164" y="1651544"/>
            <a:ext cx="8340996" cy="50817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ight Arrow 3"/>
          <p:cNvSpPr/>
          <p:nvPr/>
        </p:nvSpPr>
        <p:spPr>
          <a:xfrm rot="7637801">
            <a:off x="2488222" y="2016543"/>
            <a:ext cx="693498" cy="769192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7425171">
            <a:off x="1247116" y="3242248"/>
            <a:ext cx="69349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7733616">
            <a:off x="6633108" y="5455705"/>
            <a:ext cx="69349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5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68043"/>
          </a:xfrm>
        </p:spPr>
        <p:txBody>
          <a:bodyPr lIns="457200">
            <a:noAutofit/>
          </a:bodyPr>
          <a:lstStyle/>
          <a:p>
            <a:pPr algn="ctr"/>
            <a:r>
              <a:rPr lang="en-US" dirty="0" smtClean="0"/>
              <a:t>…or the pages themselves can </a:t>
            </a:r>
            <a:br>
              <a:rPr lang="en-US" dirty="0" smtClean="0"/>
            </a:br>
            <a:r>
              <a:rPr lang="en-US" dirty="0" smtClean="0"/>
              <a:t>establish the brand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0" y="1208991"/>
            <a:ext cx="8822368" cy="585773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8251965">
            <a:off x="228924" y="3193962"/>
            <a:ext cx="693498" cy="769192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2868957">
            <a:off x="4240781" y="1803415"/>
            <a:ext cx="69349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7475780">
            <a:off x="5887343" y="4707252"/>
            <a:ext cx="693498" cy="547484"/>
          </a:xfrm>
          <a:prstGeom prst="rightArrow">
            <a:avLst/>
          </a:prstGeom>
          <a:solidFill>
            <a:srgbClr val="FF41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2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42270"/>
          </a:xfrm>
        </p:spPr>
        <p:txBody>
          <a:bodyPr lIns="274320">
            <a:normAutofit/>
          </a:bodyPr>
          <a:lstStyle/>
          <a:p>
            <a:pPr algn="ctr">
              <a:spcAft>
                <a:spcPts val="1800"/>
              </a:spcAft>
            </a:pPr>
            <a:r>
              <a:rPr lang="en-US" dirty="0" smtClean="0"/>
              <a:t>Let users learn your brand by repetition</a:t>
            </a:r>
            <a:endParaRPr lang="en-US" dirty="0"/>
          </a:p>
        </p:txBody>
      </p:sp>
      <p:pic>
        <p:nvPicPr>
          <p:cNvPr id="3" name="Picture 2" descr="Screen shot 2011-04-06 at 10.4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99" y="3585952"/>
            <a:ext cx="5524500" cy="1041400"/>
          </a:xfrm>
          <a:prstGeom prst="rect">
            <a:avLst/>
          </a:prstGeom>
        </p:spPr>
      </p:pic>
      <p:pic>
        <p:nvPicPr>
          <p:cNvPr id="4" name="Picture 3" descr="Screen shot 2011-04-06 at 10.47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99" y="1906107"/>
            <a:ext cx="5702300" cy="1193800"/>
          </a:xfrm>
          <a:prstGeom prst="rect">
            <a:avLst/>
          </a:prstGeom>
        </p:spPr>
      </p:pic>
      <p:pic>
        <p:nvPicPr>
          <p:cNvPr id="5" name="Picture 4" descr="Screen shot 2011-04-06 at 10.47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99" y="4967559"/>
            <a:ext cx="5549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8766"/>
            <a:ext cx="8913813" cy="300217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Color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958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219</TotalTime>
  <Words>183</Words>
  <Application>Microsoft Macintosh PowerPoint</Application>
  <PresentationFormat>On-screen Show (4:3)</PresentationFormat>
  <Paragraphs>34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Perception</vt:lpstr>
      <vt:lpstr>Branding and User Experience</vt:lpstr>
      <vt:lpstr>Branding tips</vt:lpstr>
      <vt:lpstr>Why brand a website?</vt:lpstr>
      <vt:lpstr>Branding helps users recognize which pages belong to the brand</vt:lpstr>
      <vt:lpstr>PowerPoint Presentation</vt:lpstr>
      <vt:lpstr>Branding imbues the  brand's values onto the page</vt:lpstr>
      <vt:lpstr>…or the pages themselves can  establish the brand</vt:lpstr>
      <vt:lpstr>Let users learn your brand by repetition</vt:lpstr>
      <vt:lpstr>Color</vt:lpstr>
      <vt:lpstr>Reinforce brand colors in your color scheme!</vt:lpstr>
      <vt:lpstr>What do you think is this brand’s color?</vt:lpstr>
      <vt:lpstr>You may need to adapt the  logo’s color palette…</vt:lpstr>
      <vt:lpstr>PowerPoint Presentation</vt:lpstr>
      <vt:lpstr>Layout</vt:lpstr>
      <vt:lpstr>Similar headers maintain brand</vt:lpstr>
      <vt:lpstr>Same layout but different color harmonies</vt:lpstr>
      <vt:lpstr>Be sure each set of colors is still legible!</vt:lpstr>
      <vt:lpstr>Typography</vt:lpstr>
      <vt:lpstr>Use an interesting (but legible!) typeface</vt:lpstr>
      <vt:lpstr>Try mixing serif/sans-serif</vt:lpstr>
      <vt:lpstr>Wrapping up</vt:lpstr>
      <vt:lpstr>Branding</vt:lpstr>
      <vt:lpstr>Does your site’s branding send the right message?</vt:lpstr>
      <vt:lpstr>PowerPoint Presentation</vt:lpstr>
    </vt:vector>
  </TitlesOfParts>
  <Company>Yukiko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Branding Tips</dc:title>
  <dc:creator>Yukiko Ishida</dc:creator>
  <cp:lastModifiedBy>Yukiko Ishida</cp:lastModifiedBy>
  <cp:revision>22</cp:revision>
  <dcterms:created xsi:type="dcterms:W3CDTF">2011-04-07T04:08:27Z</dcterms:created>
  <dcterms:modified xsi:type="dcterms:W3CDTF">2011-11-03T05:10:28Z</dcterms:modified>
</cp:coreProperties>
</file>